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1"/>
  </p:notesMasterIdLst>
  <p:handoutMasterIdLst>
    <p:handoutMasterId r:id="rId22"/>
  </p:handoutMasterIdLst>
  <p:sldIdLst>
    <p:sldId id="503" r:id="rId2"/>
    <p:sldId id="276" r:id="rId3"/>
    <p:sldId id="604" r:id="rId4"/>
    <p:sldId id="603" r:id="rId5"/>
    <p:sldId id="605" r:id="rId6"/>
    <p:sldId id="606" r:id="rId7"/>
    <p:sldId id="607" r:id="rId8"/>
    <p:sldId id="608" r:id="rId9"/>
    <p:sldId id="609" r:id="rId10"/>
    <p:sldId id="610" r:id="rId11"/>
    <p:sldId id="611" r:id="rId12"/>
    <p:sldId id="612" r:id="rId13"/>
    <p:sldId id="613" r:id="rId14"/>
    <p:sldId id="614" r:id="rId15"/>
    <p:sldId id="615" r:id="rId16"/>
    <p:sldId id="616" r:id="rId17"/>
    <p:sldId id="602" r:id="rId18"/>
    <p:sldId id="504" r:id="rId19"/>
    <p:sldId id="50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Интернет" id="{349CC7D8-6B11-4191-AA04-C45386958154}">
          <p14:sldIdLst>
            <p14:sldId id="604"/>
            <p14:sldId id="603"/>
            <p14:sldId id="605"/>
            <p14:sldId id="606"/>
            <p14:sldId id="607"/>
          </p14:sldIdLst>
        </p14:section>
        <p14:section name="Разглеждане на уебсайт" id="{961C0DE3-98C2-4701-A7DC-3CA4BA4F13E6}">
          <p14:sldIdLst>
            <p14:sldId id="608"/>
            <p14:sldId id="609"/>
            <p14:sldId id="610"/>
            <p14:sldId id="611"/>
            <p14:sldId id="612"/>
          </p14:sldIdLst>
        </p14:section>
        <p14:section name="Правила за безопасна работа в интернет" id="{F72AB3FA-62EE-49C7-8EAF-909110B58D18}">
          <p14:sldIdLst>
            <p14:sldId id="613"/>
            <p14:sldId id="614"/>
            <p14:sldId id="615"/>
            <p14:sldId id="616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00" autoAdjust="0"/>
    <p:restoredTop sz="96395" autoAdjust="0"/>
  </p:normalViewPr>
  <p:slideViewPr>
    <p:cSldViewPr showGuides="1">
      <p:cViewPr varScale="1">
        <p:scale>
          <a:sx n="95" d="100"/>
          <a:sy n="95" d="100"/>
        </p:scale>
        <p:origin x="259" y="7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10.12.2024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dirty="0"/>
              <a:t>Ползи и правила при работа с интернет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rmAutofit fontScale="90000"/>
          </a:bodyPr>
          <a:lstStyle/>
          <a:p>
            <a:r>
              <a:rPr lang="ru-RU" dirty="0"/>
              <a:t>Използване на интернет в ежедневието</a:t>
            </a:r>
            <a:endParaRPr lang="en-US" dirty="0"/>
          </a:p>
        </p:txBody>
      </p:sp>
      <p:sp>
        <p:nvSpPr>
          <p:cNvPr id="1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20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3" b="12923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45" y="2911531"/>
            <a:ext cx="22098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6000" y="1164569"/>
            <a:ext cx="9201139" cy="545943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на уеб браузър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81000" y="3672338"/>
            <a:ext cx="3285000" cy="1262036"/>
          </a:xfrm>
          <a:prstGeom prst="wedgeRoundRectCallout">
            <a:avLst>
              <a:gd name="adj1" fmla="val -16002"/>
              <a:gd name="adj2" fmla="val -2220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 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</a:t>
            </a:r>
            <a:r>
              <a:rPr lang="en-US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връща към предишната разгледана страница</a:t>
            </a:r>
            <a:endParaRPr 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416000" y="1314000"/>
            <a:ext cx="217350" cy="202500"/>
          </a:xfrm>
          <a:prstGeom prst="rect">
            <a:avLst/>
          </a:prstGeom>
          <a:noFill/>
          <a:ln w="38100">
            <a:solidFill>
              <a:srgbClr val="EA91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2023500" y="1963401"/>
            <a:ext cx="3420000" cy="1262036"/>
          </a:xfrm>
          <a:prstGeom prst="wedgeRoundRectCallout">
            <a:avLst>
              <a:gd name="adj1" fmla="val -56229"/>
              <a:gd name="adj2" fmla="val -798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 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Refresh</a:t>
            </a:r>
            <a:r>
              <a:rPr lang="en-US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презарежда текущата страница</a:t>
            </a:r>
            <a:endParaRPr 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641000" y="1314000"/>
            <a:ext cx="270000" cy="202500"/>
          </a:xfrm>
          <a:prstGeom prst="rect">
            <a:avLst/>
          </a:prstGeom>
          <a:noFill/>
          <a:ln w="38100">
            <a:solidFill>
              <a:srgbClr val="EA91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911000" y="1314000"/>
            <a:ext cx="7290000" cy="202500"/>
          </a:xfrm>
          <a:prstGeom prst="rect">
            <a:avLst/>
          </a:prstGeom>
          <a:noFill/>
          <a:ln w="38100">
            <a:solidFill>
              <a:srgbClr val="EA91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6681000" y="3975896"/>
            <a:ext cx="4851116" cy="1428245"/>
          </a:xfrm>
          <a:prstGeom prst="wedgeRoundRectCallout">
            <a:avLst>
              <a:gd name="adj1" fmla="val -55693"/>
              <a:gd name="adj2" fmla="val -2167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Адресно поле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него се въвежда адреса на страницата, която желаете да разгледате</a:t>
            </a:r>
            <a:endParaRPr 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025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4030" y="1224000"/>
            <a:ext cx="8923939" cy="544110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Търсене в интернет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846000" y="3384000"/>
            <a:ext cx="4230000" cy="1935000"/>
          </a:xfrm>
          <a:prstGeom prst="wedgeRoundRectCallout">
            <a:avLst>
              <a:gd name="adj1" fmla="val -77964"/>
              <a:gd name="adj2" fmla="val -1460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въвеждането на желания от вас адрес на сайт, натиснете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го заредите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04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54" y="1179000"/>
            <a:ext cx="9960092" cy="545208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Търсене в интернет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61000" y="3789000"/>
            <a:ext cx="3690000" cy="1260000"/>
          </a:xfrm>
          <a:prstGeom prst="wedgeRoundRectCallout">
            <a:avLst>
              <a:gd name="adj1" fmla="val 1390"/>
              <a:gd name="adj2" fmla="val -2291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желаният от вас сайт се зарежда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163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94175"/>
          </a:xfrm>
        </p:spPr>
        <p:txBody>
          <a:bodyPr/>
          <a:lstStyle/>
          <a:p>
            <a:r>
              <a:rPr lang="ru-RU" dirty="0"/>
              <a:t>Правила за безопасна работа в интернет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000" y="1089000"/>
            <a:ext cx="5267911" cy="28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7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Не давайте лична информация </a:t>
            </a:r>
            <a:r>
              <a:rPr lang="bg-BG" dirty="0"/>
              <a:t>като име, парола, адрес, телефон, т.н. без разрешението на родител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Не изпращайте свои снимки </a:t>
            </a:r>
            <a:r>
              <a:rPr lang="bg-BG" dirty="0"/>
              <a:t>или снимки на свои близки без разрешението на родител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pic>
        <p:nvPicPr>
          <p:cNvPr id="1026" name="Picture 2" descr="The Benefits and Risks of Sharing Personal Information Online - Times Blo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318" y="3735428"/>
            <a:ext cx="4275000" cy="28513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ps to Safely Share Photos of Your Child Onl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03"/>
          <a:stretch/>
        </p:blipFill>
        <p:spPr bwMode="auto">
          <a:xfrm>
            <a:off x="6411000" y="3735428"/>
            <a:ext cx="4905000" cy="28513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84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bg-BG" dirty="0"/>
              <a:t>͏</a:t>
            </a:r>
            <a:r>
              <a:rPr lang="bg-BG" b="1" dirty="0"/>
              <a:t>Не приемайте среща </a:t>
            </a:r>
            <a:r>
              <a:rPr lang="bg-BG" dirty="0"/>
              <a:t>с някого, с когото сте се </a:t>
            </a:r>
            <a:r>
              <a:rPr lang="bg-BG" b="1" dirty="0"/>
              <a:t>запознали в интернет</a:t>
            </a:r>
            <a:r>
              <a:rPr lang="bg-BG" dirty="0"/>
              <a:t>, без знанието на своите родители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bg-BG" dirty="0"/>
              <a:t>͏</a:t>
            </a:r>
            <a:r>
              <a:rPr lang="bg-BG" b="1" dirty="0"/>
              <a:t>Не отваряйте ел. поща и прикачени файлове от непознат подател </a:t>
            </a:r>
            <a:r>
              <a:rPr lang="bg-BG" dirty="0"/>
              <a:t>(може да съдържат вируси, които да увредят вашето устройство)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pic>
        <p:nvPicPr>
          <p:cNvPr id="2050" name="Picture 2" descr="Nearly half of 12-year-olds admit speaking to strangers online |  Express.co.u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000" y="4212813"/>
            <a:ext cx="4005000" cy="237584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an email virus and how can healthcare businesses can protect  themselve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598" y="3752596"/>
            <a:ext cx="3780425" cy="283606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70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bg-BG" dirty="0"/>
              <a:t>͏͏</a:t>
            </a:r>
            <a:r>
              <a:rPr lang="bg-BG" b="1" dirty="0"/>
              <a:t>Не посещавайте сайтове за възрастни</a:t>
            </a:r>
            <a:r>
              <a:rPr lang="bg-BG" dirty="0"/>
              <a:t>, </a:t>
            </a:r>
            <a:r>
              <a:rPr lang="bg-BG" b="1" dirty="0"/>
              <a:t>онлайн казина</a:t>
            </a:r>
            <a:r>
              <a:rPr lang="bg-BG" dirty="0"/>
              <a:t> и </a:t>
            </a:r>
            <a:r>
              <a:rPr lang="bg-BG" b="1" dirty="0"/>
              <a:t>нелегален софтуер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bg-BG" dirty="0"/>
              <a:t>͏Използвайте</a:t>
            </a:r>
            <a:r>
              <a:rPr lang="bg-BG" b="1" dirty="0"/>
              <a:t> антивирусен софтуер </a:t>
            </a:r>
            <a:r>
              <a:rPr lang="bg-BG" dirty="0"/>
              <a:t>и </a:t>
            </a:r>
            <a:r>
              <a:rPr lang="bg-BG" b="1" dirty="0"/>
              <a:t>сигурни пароли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pic>
        <p:nvPicPr>
          <p:cNvPr id="3074" name="Picture 2" descr="Antivirus Images - Free Download on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116" y="3249000"/>
            <a:ext cx="3322884" cy="332288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acker pulls database from website showcasing MobiKwik leaked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00" y="3249000"/>
            <a:ext cx="4768262" cy="332288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89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Интернет </a:t>
            </a:r>
            <a:r>
              <a:rPr lang="bg-BG" sz="2800" dirty="0">
                <a:solidFill>
                  <a:schemeClr val="bg2"/>
                </a:solidFill>
              </a:rPr>
              <a:t>–</a:t>
            </a:r>
            <a:r>
              <a:rPr lang="bg-BG" sz="2800" b="1" dirty="0">
                <a:solidFill>
                  <a:schemeClr val="bg2"/>
                </a:solidFill>
              </a:rPr>
              <a:t> глобална компютърна мрежа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Уеб адрес </a:t>
            </a:r>
            <a:r>
              <a:rPr lang="bg-BG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уникален адрес </a:t>
            </a:r>
            <a:r>
              <a:rPr lang="bg-BG" sz="2800" dirty="0">
                <a:solidFill>
                  <a:schemeClr val="bg2"/>
                </a:solidFill>
              </a:rPr>
              <a:t>на </a:t>
            </a:r>
            <a:r>
              <a:rPr lang="bg-BG" sz="2800" b="1" dirty="0">
                <a:solidFill>
                  <a:schemeClr val="bg2"/>
                </a:solidFill>
              </a:rPr>
              <a:t>уеб страница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Хипервръзка</a:t>
            </a:r>
            <a:r>
              <a:rPr lang="bg-BG" sz="2800" dirty="0">
                <a:solidFill>
                  <a:schemeClr val="bg2"/>
                </a:solidFill>
              </a:rPr>
              <a:t> – част от </a:t>
            </a:r>
            <a:r>
              <a:rPr lang="bg-BG" sz="2800" b="1" dirty="0">
                <a:solidFill>
                  <a:schemeClr val="bg2"/>
                </a:solidFill>
              </a:rPr>
              <a:t>текст</a:t>
            </a:r>
            <a:r>
              <a:rPr lang="bg-BG" sz="2800" dirty="0">
                <a:solidFill>
                  <a:schemeClr val="bg2"/>
                </a:solidFill>
              </a:rPr>
              <a:t> или </a:t>
            </a:r>
            <a:r>
              <a:rPr lang="bg-BG" sz="2800" b="1" dirty="0">
                <a:solidFill>
                  <a:schemeClr val="bg2"/>
                </a:solidFill>
              </a:rPr>
              <a:t>изображение</a:t>
            </a:r>
            <a:r>
              <a:rPr lang="bg-BG" sz="2800" dirty="0">
                <a:solidFill>
                  <a:schemeClr val="bg2"/>
                </a:solidFill>
              </a:rPr>
              <a:t>, което ни </a:t>
            </a:r>
            <a:r>
              <a:rPr lang="bg-BG" sz="2800" b="1" dirty="0">
                <a:solidFill>
                  <a:schemeClr val="bg2"/>
                </a:solidFill>
              </a:rPr>
              <a:t>препраща към информация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Браузър</a:t>
            </a:r>
            <a:r>
              <a:rPr lang="bg-BG" sz="2800" dirty="0">
                <a:solidFill>
                  <a:schemeClr val="bg2"/>
                </a:solidFill>
              </a:rPr>
              <a:t> – компютърна програма, която се използва за </a:t>
            </a:r>
            <a:r>
              <a:rPr lang="bg-BG" sz="2800" b="1" dirty="0">
                <a:solidFill>
                  <a:schemeClr val="bg2"/>
                </a:solidFill>
              </a:rPr>
              <a:t>възпроизвеждане на уеб страници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Правила за безопасна работа в интернет</a:t>
            </a:r>
            <a:endParaRPr lang="bg-BG" sz="3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Интернет</a:t>
            </a:r>
          </a:p>
          <a:p>
            <a:r>
              <a:rPr lang="bg-BG" dirty="0"/>
              <a:t>Разглеждане на </a:t>
            </a:r>
            <a:r>
              <a:rPr lang="bg-BG" b="1" dirty="0"/>
              <a:t>уебсайт</a:t>
            </a:r>
          </a:p>
          <a:p>
            <a:r>
              <a:rPr lang="bg-BG" dirty="0"/>
              <a:t>͏</a:t>
            </a:r>
            <a:r>
              <a:rPr lang="bg-BG" b="1" dirty="0"/>
              <a:t>Правила за безопасна работа </a:t>
            </a:r>
            <a:r>
              <a:rPr lang="bg-BG" dirty="0"/>
              <a:t>в интернет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>
          <a:xfrm>
            <a:off x="426000" y="5585916"/>
            <a:ext cx="11339999" cy="768084"/>
          </a:xfrm>
        </p:spPr>
        <p:txBody>
          <a:bodyPr/>
          <a:lstStyle/>
          <a:p>
            <a:r>
              <a:rPr lang="bg-BG" dirty="0"/>
              <a:t>Най-мощното средство за обмен на информация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75916"/>
            <a:ext cx="10961783" cy="768084"/>
          </a:xfrm>
        </p:spPr>
        <p:txBody>
          <a:bodyPr/>
          <a:lstStyle/>
          <a:p>
            <a:r>
              <a:rPr lang="bg-BG" dirty="0"/>
              <a:t>Интернет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62" y="689133"/>
            <a:ext cx="6710875" cy="3774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920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45999" y="1121143"/>
            <a:ext cx="9405001" cy="5546589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Интернет</a:t>
            </a:r>
            <a:r>
              <a:rPr lang="bg-BG" dirty="0"/>
              <a:t> – </a:t>
            </a:r>
            <a:r>
              <a:rPr lang="bg-BG" b="1" dirty="0"/>
              <a:t>глобална</a:t>
            </a:r>
            <a:r>
              <a:rPr lang="bg-BG" dirty="0"/>
              <a:t> компютърна мрежа</a:t>
            </a:r>
          </a:p>
          <a:p>
            <a:r>
              <a:rPr lang="bg-BG" dirty="0"/>
              <a:t>Позволява свободен пренос на </a:t>
            </a:r>
            <a:r>
              <a:rPr lang="bg-BG" b="1" dirty="0"/>
              <a:t>данни</a:t>
            </a:r>
            <a:r>
              <a:rPr lang="bg-BG" dirty="0"/>
              <a:t>, </a:t>
            </a:r>
            <a:r>
              <a:rPr lang="bg-BG" b="1" dirty="0"/>
              <a:t>информация</a:t>
            </a:r>
            <a:r>
              <a:rPr lang="bg-BG" dirty="0"/>
              <a:t> и </a:t>
            </a:r>
            <a:r>
              <a:rPr lang="bg-BG" b="1" dirty="0"/>
              <a:t>комуникация</a:t>
            </a:r>
            <a:r>
              <a:rPr lang="bg-BG" dirty="0"/>
              <a:t> на огромни разстояния</a:t>
            </a:r>
          </a:p>
          <a:p>
            <a:pPr lvl="1"/>
            <a:r>
              <a:rPr lang="bg-BG" b="1" dirty="0"/>
              <a:t>Улеснява</a:t>
            </a:r>
            <a:r>
              <a:rPr lang="bg-BG" dirty="0"/>
              <a:t> ежедневието на хората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Интернет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0" y="4329000"/>
            <a:ext cx="4157745" cy="23387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80" y="4305182"/>
            <a:ext cx="4231646" cy="23380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296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Хипертекст</a:t>
            </a:r>
            <a:r>
              <a:rPr lang="bg-BG" dirty="0"/>
              <a:t> – метод за предаване на информация</a:t>
            </a:r>
          </a:p>
          <a:p>
            <a:pPr lvl="1"/>
            <a:r>
              <a:rPr lang="bg-BG" b="1" dirty="0"/>
              <a:t>Текст</a:t>
            </a:r>
            <a:r>
              <a:rPr lang="bg-BG" dirty="0"/>
              <a:t> или </a:t>
            </a:r>
            <a:r>
              <a:rPr lang="bg-BG" b="1" dirty="0"/>
              <a:t>изображение</a:t>
            </a:r>
            <a:r>
              <a:rPr lang="bg-BG" dirty="0"/>
              <a:t>, които съдържат </a:t>
            </a:r>
            <a:r>
              <a:rPr lang="bg-BG" b="1" dirty="0"/>
              <a:t>връзка</a:t>
            </a:r>
            <a:r>
              <a:rPr lang="bg-BG" dirty="0"/>
              <a:t> към </a:t>
            </a:r>
            <a:r>
              <a:rPr lang="bg-BG" b="1" dirty="0"/>
              <a:t>друга информация </a:t>
            </a:r>
            <a:r>
              <a:rPr lang="bg-BG" dirty="0"/>
              <a:t>(</a:t>
            </a:r>
            <a:r>
              <a:rPr lang="bg-BG" b="1" dirty="0">
                <a:solidFill>
                  <a:schemeClr val="bg1"/>
                </a:solidFill>
              </a:rPr>
              <a:t>хипервръзка</a:t>
            </a:r>
            <a:r>
              <a:rPr lang="bg-BG" dirty="0"/>
              <a:t>)</a:t>
            </a:r>
          </a:p>
          <a:p>
            <a:r>
              <a:rPr lang="bg-BG" dirty="0"/>
              <a:t>Чрез </a:t>
            </a:r>
            <a:r>
              <a:rPr lang="bg-BG" b="1" dirty="0"/>
              <a:t>хипервръзката</a:t>
            </a:r>
            <a:r>
              <a:rPr lang="bg-BG" dirty="0"/>
              <a:t> потребителите се придвижват през множеството </a:t>
            </a:r>
            <a:r>
              <a:rPr lang="bg-BG" b="1" dirty="0"/>
              <a:t>свързани документи</a:t>
            </a:r>
            <a:endParaRPr lang="en-US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Хипертекст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17" y="4210297"/>
            <a:ext cx="3735000" cy="245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66000" y="1044000"/>
            <a:ext cx="10129234" cy="5546589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Уеб страница </a:t>
            </a:r>
            <a:r>
              <a:rPr lang="bg-BG" dirty="0"/>
              <a:t>– </a:t>
            </a:r>
            <a:r>
              <a:rPr lang="bg-BG" b="1" dirty="0"/>
              <a:t>система</a:t>
            </a:r>
            <a:r>
              <a:rPr lang="bg-BG" dirty="0"/>
              <a:t> от взаимно </a:t>
            </a:r>
            <a:r>
              <a:rPr lang="bg-BG" b="1" dirty="0"/>
              <a:t>свързани </a:t>
            </a:r>
            <a:r>
              <a:rPr lang="bg-BG" dirty="0"/>
              <a:t>хипертекстови </a:t>
            </a:r>
            <a:r>
              <a:rPr lang="bg-BG" b="1" dirty="0"/>
              <a:t>документи</a:t>
            </a:r>
          </a:p>
          <a:p>
            <a:pPr lvl="1"/>
            <a:r>
              <a:rPr lang="bg-BG" dirty="0"/>
              <a:t>Всяка страница има свой </a:t>
            </a:r>
            <a:r>
              <a:rPr lang="bg-BG" b="1" dirty="0"/>
              <a:t>собствен адрес </a:t>
            </a:r>
            <a:r>
              <a:rPr lang="bg-BG" dirty="0"/>
              <a:t>– </a:t>
            </a:r>
            <a:r>
              <a:rPr lang="bg-BG" b="1" dirty="0">
                <a:solidFill>
                  <a:schemeClr val="bg1"/>
                </a:solidFill>
              </a:rPr>
              <a:t>уеб адрес</a:t>
            </a:r>
            <a:r>
              <a:rPr lang="bg-BG" dirty="0"/>
              <a:t>, който </a:t>
            </a:r>
            <a:r>
              <a:rPr lang="bg-BG" b="1" dirty="0"/>
              <a:t>не се повтаря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страница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r="4328" b="8099"/>
          <a:stretch/>
        </p:blipFill>
        <p:spPr>
          <a:xfrm>
            <a:off x="3598500" y="3446000"/>
            <a:ext cx="4995000" cy="330822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834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66000" y="1044000"/>
            <a:ext cx="10129234" cy="5546589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Уебсайт</a:t>
            </a:r>
            <a:r>
              <a:rPr lang="bg-BG" dirty="0"/>
              <a:t> – </a:t>
            </a:r>
            <a:r>
              <a:rPr lang="bg-BG" b="1" dirty="0"/>
              <a:t>съвкупност от страници</a:t>
            </a:r>
            <a:r>
              <a:rPr lang="bg-BG" dirty="0"/>
              <a:t>, допълващи се </a:t>
            </a:r>
            <a:r>
              <a:rPr lang="bg-BG" b="1" dirty="0"/>
              <a:t>функционално</a:t>
            </a:r>
            <a:r>
              <a:rPr lang="bg-BG" dirty="0"/>
              <a:t> и имащи </a:t>
            </a:r>
            <a:r>
              <a:rPr lang="bg-BG" b="1" dirty="0"/>
              <a:t>сходен дизайн</a:t>
            </a:r>
          </a:p>
          <a:p>
            <a:pPr lvl="1"/>
            <a:r>
              <a:rPr lang="bg-BG" dirty="0"/>
              <a:t>Всеки уебсайт има </a:t>
            </a:r>
            <a:r>
              <a:rPr lang="bg-BG" b="1" dirty="0"/>
              <a:t>уникално име</a:t>
            </a:r>
            <a:r>
              <a:rPr lang="bg-BG" dirty="0"/>
              <a:t>, по което да бъде </a:t>
            </a:r>
            <a:r>
              <a:rPr lang="bg-BG" b="1" dirty="0"/>
              <a:t>различаван в интернет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Уебсайт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15F40-5390-B3A8-1228-78C34A986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000" y="3396875"/>
            <a:ext cx="4140000" cy="330041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900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Уеб браузър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Разглеждане на уебсайт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2214000"/>
            <a:ext cx="3139822" cy="106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904234" cy="5546589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Уеб браузър </a:t>
            </a:r>
            <a:r>
              <a:rPr lang="bg-BG" dirty="0"/>
              <a:t>– програма, която </a:t>
            </a:r>
            <a:r>
              <a:rPr lang="bg-BG" b="1" dirty="0"/>
              <a:t>възпроизвежда</a:t>
            </a:r>
            <a:r>
              <a:rPr lang="bg-BG" dirty="0"/>
              <a:t> </a:t>
            </a:r>
            <a:r>
              <a:rPr lang="bg-BG" b="1" dirty="0"/>
              <a:t>уеб страници</a:t>
            </a:r>
          </a:p>
          <a:p>
            <a:r>
              <a:rPr lang="bg-BG" dirty="0"/>
              <a:t>Едни от най-популярните са:</a:t>
            </a:r>
          </a:p>
          <a:p>
            <a:pPr lvl="1"/>
            <a:r>
              <a:rPr lang="en-US" b="1" dirty="0"/>
              <a:t>͏</a:t>
            </a:r>
            <a:r>
              <a:rPr lang="en-US" b="1" dirty="0">
                <a:solidFill>
                  <a:schemeClr val="accent3"/>
                </a:solidFill>
              </a:rPr>
              <a:t>G</a:t>
            </a:r>
            <a:r>
              <a:rPr lang="en-US" b="1" dirty="0">
                <a:solidFill>
                  <a:srgbClr val="FF0000"/>
                </a:solidFill>
              </a:rPr>
              <a:t>o</a:t>
            </a:r>
            <a:r>
              <a:rPr lang="en-US" b="1" dirty="0">
                <a:solidFill>
                  <a:schemeClr val="accent1"/>
                </a:solidFill>
              </a:rPr>
              <a:t>o</a:t>
            </a:r>
            <a:r>
              <a:rPr lang="en-US" b="1" dirty="0">
                <a:solidFill>
                  <a:srgbClr val="00B0F0"/>
                </a:solidFill>
              </a:rPr>
              <a:t>g</a:t>
            </a:r>
            <a:r>
              <a:rPr lang="en-US" b="1" dirty="0">
                <a:solidFill>
                  <a:schemeClr val="accent2"/>
                </a:solidFill>
              </a:rPr>
              <a:t>l</a:t>
            </a:r>
            <a:r>
              <a:rPr lang="en-US" b="1" dirty="0">
                <a:solidFill>
                  <a:srgbClr val="FF0000"/>
                </a:solidFill>
              </a:rPr>
              <a:t>e</a:t>
            </a:r>
          </a:p>
          <a:p>
            <a:pPr lvl="1"/>
            <a:r>
              <a:rPr lang="en-US" b="1" dirty="0"/>
              <a:t>Mozilla Firefox</a:t>
            </a:r>
            <a:endParaRPr lang="en-US" dirty="0"/>
          </a:p>
          <a:p>
            <a:pPr lvl="1"/>
            <a:r>
              <a:rPr lang="en-US" b="1" dirty="0"/>
              <a:t>Opera</a:t>
            </a:r>
            <a:endParaRPr lang="en-US" dirty="0"/>
          </a:p>
          <a:p>
            <a:pPr lvl="1"/>
            <a:r>
              <a:rPr lang="en-US" b="1" dirty="0"/>
              <a:t>Microsoft Edge</a:t>
            </a:r>
          </a:p>
          <a:p>
            <a:pPr lvl="1"/>
            <a:r>
              <a:rPr lang="en-US" b="1" dirty="0"/>
              <a:t>Safari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браузър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249000"/>
            <a:ext cx="1485850" cy="157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000" y="2200500"/>
            <a:ext cx="1674000" cy="167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299" y="4518000"/>
            <a:ext cx="2340000" cy="23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4194000"/>
            <a:ext cx="1815809" cy="18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9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4868</TotalTime>
  <Words>614</Words>
  <Application>Microsoft Office PowerPoint</Application>
  <PresentationFormat>Widescreen</PresentationFormat>
  <Paragraphs>91</Paragraphs>
  <Slides>19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Consolas</vt:lpstr>
      <vt:lpstr>Wingdings</vt:lpstr>
      <vt:lpstr>SoftUni</vt:lpstr>
      <vt:lpstr>Използване на интернет в ежедневието</vt:lpstr>
      <vt:lpstr>Съдържание</vt:lpstr>
      <vt:lpstr>Интернет</vt:lpstr>
      <vt:lpstr>Интернет</vt:lpstr>
      <vt:lpstr>Хипертекст</vt:lpstr>
      <vt:lpstr>Уеб страница</vt:lpstr>
      <vt:lpstr>Уебсайт</vt:lpstr>
      <vt:lpstr>Разглеждане на уебсайт</vt:lpstr>
      <vt:lpstr>Уеб браузър</vt:lpstr>
      <vt:lpstr>Елементи на уеб браузър</vt:lpstr>
      <vt:lpstr>Търсене в интернет</vt:lpstr>
      <vt:lpstr>Търсене в интернет</vt:lpstr>
      <vt:lpstr>Правила за безопасна работа в интернет</vt:lpstr>
      <vt:lpstr>Правила</vt:lpstr>
      <vt:lpstr>Правила</vt:lpstr>
      <vt:lpstr>Правила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Използване на интернет в ежедневието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287</cp:revision>
  <dcterms:created xsi:type="dcterms:W3CDTF">2018-05-23T13:08:44Z</dcterms:created>
  <dcterms:modified xsi:type="dcterms:W3CDTF">2024-12-10T07:02:17Z</dcterms:modified>
  <cp:category/>
</cp:coreProperties>
</file>